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3" r:id="rId4"/>
    <p:sldMasterId id="2147483775" r:id="rId5"/>
  </p:sldMasterIdLst>
  <p:notesMasterIdLst>
    <p:notesMasterId r:id="rId19"/>
  </p:notesMasterIdLst>
  <p:handoutMasterIdLst>
    <p:handoutMasterId r:id="rId20"/>
  </p:handoutMasterIdLst>
  <p:sldIdLst>
    <p:sldId id="370" r:id="rId6"/>
    <p:sldId id="394" r:id="rId7"/>
    <p:sldId id="383" r:id="rId8"/>
    <p:sldId id="384" r:id="rId9"/>
    <p:sldId id="385" r:id="rId10"/>
    <p:sldId id="387" r:id="rId11"/>
    <p:sldId id="388" r:id="rId12"/>
    <p:sldId id="389" r:id="rId13"/>
    <p:sldId id="390" r:id="rId14"/>
    <p:sldId id="391" r:id="rId15"/>
    <p:sldId id="374" r:id="rId16"/>
    <p:sldId id="392" r:id="rId17"/>
    <p:sldId id="393" r:id="rId18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D83"/>
    <a:srgbClr val="003399"/>
    <a:srgbClr val="A42C79"/>
    <a:srgbClr val="923799"/>
    <a:srgbClr val="874789"/>
    <a:srgbClr val="1D4A73"/>
    <a:srgbClr val="C808A3"/>
    <a:srgbClr val="7B448C"/>
    <a:srgbClr val="11F33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FF1B1-CFFA-42DB-9065-B76508E8E24E}" v="1" dt="2021-09-07T15:00:23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5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9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ner, Ryan T C4C USAF USAFA CW/CS07" userId="S::c25ryan.corner@afacademy.af.edu::f2191b2d-6f44-436b-aa2b-d94def219fda" providerId="AD" clId="Web-{93DFF1B1-CFFA-42DB-9065-B76508E8E24E}"/>
    <pc:docChg chg="modSld">
      <pc:chgData name="Corner, Ryan T C4C USAF USAFA CW/CS07" userId="S::c25ryan.corner@afacademy.af.edu::f2191b2d-6f44-436b-aa2b-d94def219fda" providerId="AD" clId="Web-{93DFF1B1-CFFA-42DB-9065-B76508E8E24E}" dt="2021-09-07T15:00:23.160" v="0" actId="1076"/>
      <pc:docMkLst>
        <pc:docMk/>
      </pc:docMkLst>
      <pc:sldChg chg="modSp">
        <pc:chgData name="Corner, Ryan T C4C USAF USAFA CW/CS07" userId="S::c25ryan.corner@afacademy.af.edu::f2191b2d-6f44-436b-aa2b-d94def219fda" providerId="AD" clId="Web-{93DFF1B1-CFFA-42DB-9065-B76508E8E24E}" dt="2021-09-07T15:00:23.160" v="0" actId="1076"/>
        <pc:sldMkLst>
          <pc:docMk/>
          <pc:sldMk cId="3236202583" sldId="370"/>
        </pc:sldMkLst>
        <pc:spChg chg="mod">
          <ac:chgData name="Corner, Ryan T C4C USAF USAFA CW/CS07" userId="S::c25ryan.corner@afacademy.af.edu::f2191b2d-6f44-436b-aa2b-d94def219fda" providerId="AD" clId="Web-{93DFF1B1-CFFA-42DB-9065-B76508E8E24E}" dt="2021-09-07T15:00:23.160" v="0" actId="1076"/>
          <ac:spMkLst>
            <pc:docMk/>
            <pc:sldMk cId="3236202583" sldId="370"/>
            <ac:spMk id="1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" y="0"/>
            <a:ext cx="2982119" cy="465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2051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694" y="0"/>
            <a:ext cx="2982119" cy="465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2052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8" y="8831306"/>
            <a:ext cx="2982119" cy="465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2053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694" y="8831306"/>
            <a:ext cx="2982119" cy="465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19C01E9-AAD8-4293-86A2-7C69C0B0F1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06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" y="0"/>
            <a:ext cx="2982119" cy="465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694" y="0"/>
            <a:ext cx="2982119" cy="465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91" y="4416454"/>
            <a:ext cx="5046663" cy="4183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" y="8831306"/>
            <a:ext cx="2982119" cy="465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694" y="8831306"/>
            <a:ext cx="2982119" cy="465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5A61A8E-4F1A-47A9-8FC0-A2ABC7FF7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22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61A8E-4F1A-47A9-8FC0-A2ABC7FF734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8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61A8E-4F1A-47A9-8FC0-A2ABC7FF734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kern="120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A61A8E-4F1A-47A9-8FC0-A2ABC7FF734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256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4552950" y="1428335"/>
            <a:ext cx="38100" cy="502920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 userDrawn="1"/>
        </p:nvCxnSpPr>
        <p:spPr bwMode="auto">
          <a:xfrm>
            <a:off x="457200" y="3886194"/>
            <a:ext cx="8239539" cy="0"/>
          </a:xfrm>
          <a:prstGeom prst="line">
            <a:avLst/>
          </a:prstGeom>
          <a:solidFill>
            <a:srgbClr val="0C2D83"/>
          </a:solidFill>
          <a:ln w="50800" cap="flat" cmpd="sng" algn="ctr">
            <a:solidFill>
              <a:srgbClr val="0C2D8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AutoShape 2"/>
          <p:cNvSpPr>
            <a:spLocks noChangeArrowheads="1"/>
          </p:cNvSpPr>
          <p:nvPr userDrawn="1"/>
        </p:nvSpPr>
        <p:spPr bwMode="auto">
          <a:xfrm>
            <a:off x="240632" y="1388548"/>
            <a:ext cx="43313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600" b="1">
                <a:solidFill>
                  <a:schemeClr val="bg1"/>
                </a:solidFill>
                <a:latin typeface="Trebuchet MS" panose="020B0603020202020204" pitchFamily="34" charset="0"/>
              </a:rPr>
              <a:t>Guidance</a:t>
            </a:r>
          </a:p>
        </p:txBody>
      </p:sp>
      <p:sp>
        <p:nvSpPr>
          <p:cNvPr id="8" name="AutoShape 2"/>
          <p:cNvSpPr>
            <a:spLocks noChangeArrowheads="1"/>
          </p:cNvSpPr>
          <p:nvPr userDrawn="1"/>
        </p:nvSpPr>
        <p:spPr bwMode="auto">
          <a:xfrm>
            <a:off x="4552951" y="1388548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600" b="1">
                <a:solidFill>
                  <a:schemeClr val="bg1"/>
                </a:solidFill>
                <a:latin typeface="Trebuchet MS" panose="020B0603020202020204" pitchFamily="34" charset="0"/>
              </a:rPr>
              <a:t>Purpose</a:t>
            </a:r>
          </a:p>
        </p:txBody>
      </p:sp>
      <p:sp>
        <p:nvSpPr>
          <p:cNvPr id="9" name="AutoShape 2"/>
          <p:cNvSpPr>
            <a:spLocks noChangeArrowheads="1"/>
          </p:cNvSpPr>
          <p:nvPr userDrawn="1"/>
        </p:nvSpPr>
        <p:spPr bwMode="auto">
          <a:xfrm>
            <a:off x="240632" y="3920172"/>
            <a:ext cx="4331367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600" b="1">
                <a:solidFill>
                  <a:schemeClr val="bg1"/>
                </a:solidFill>
                <a:latin typeface="Trebuchet MS" panose="020B0603020202020204" pitchFamily="34" charset="0"/>
              </a:rPr>
              <a:t>Process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250257" y="1725613"/>
            <a:ext cx="4319556" cy="219455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/>
              <a:t>Bullets Arial 18</a:t>
            </a:r>
          </a:p>
          <a:p>
            <a:pPr marL="339725" lvl="1" indent="-171450">
              <a:buFont typeface="Arial" panose="020B0604020202020204" pitchFamily="34" charset="0"/>
              <a:buChar char="•"/>
            </a:pPr>
            <a:r>
              <a:rPr lang="en-US" sz="1600"/>
              <a:t>Sub Bullets Arial16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50257" y="4263072"/>
            <a:ext cx="4309931" cy="224748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/>
              <a:t>Bullets</a:t>
            </a:r>
          </a:p>
          <a:p>
            <a:pPr marL="339725" indent="-1714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572106" y="1725612"/>
            <a:ext cx="4341094" cy="21945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/>
              <a:t>Bullets</a:t>
            </a:r>
          </a:p>
          <a:p>
            <a:pPr marL="347663" indent="-1714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560188" y="4263072"/>
            <a:ext cx="4353011" cy="224749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/>
              <a:t>Bullets</a:t>
            </a:r>
          </a:p>
          <a:p>
            <a:pPr marL="339725" indent="-1714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5" name="AutoShape 2"/>
          <p:cNvSpPr>
            <a:spLocks noChangeArrowheads="1"/>
          </p:cNvSpPr>
          <p:nvPr userDrawn="1"/>
        </p:nvSpPr>
        <p:spPr bwMode="auto">
          <a:xfrm>
            <a:off x="4551859" y="3920172"/>
            <a:ext cx="4369668" cy="342900"/>
          </a:xfrm>
          <a:prstGeom prst="bevel">
            <a:avLst>
              <a:gd name="adj" fmla="val 12500"/>
            </a:avLst>
          </a:prstGeom>
          <a:solidFill>
            <a:srgbClr val="0C2D83"/>
          </a:solidFill>
          <a:ln w="12700">
            <a:solidFill>
              <a:srgbClr val="0C2D8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1600" b="1">
                <a:solidFill>
                  <a:schemeClr val="bg1"/>
                </a:solidFill>
                <a:latin typeface="Trebuchet MS" panose="020B0603020202020204" pitchFamily="34" charset="0"/>
              </a:rPr>
              <a:t>Current Sr Leader Intent</a:t>
            </a:r>
          </a:p>
        </p:txBody>
      </p:sp>
    </p:spTree>
    <p:extLst>
      <p:ext uri="{BB962C8B-B14F-4D97-AF65-F5344CB8AC3E}">
        <p14:creationId xmlns:p14="http://schemas.microsoft.com/office/powerpoint/2010/main" val="120973859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i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0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9" y="76200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 spd="med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21348" name="Line 4"/>
          <p:cNvSpPr>
            <a:spLocks noChangeShapeType="1"/>
          </p:cNvSpPr>
          <p:nvPr/>
        </p:nvSpPr>
        <p:spPr bwMode="auto">
          <a:xfrm>
            <a:off x="382588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8121349" name="Line 5"/>
          <p:cNvSpPr>
            <a:spLocks noChangeShapeType="1"/>
          </p:cNvSpPr>
          <p:nvPr/>
        </p:nvSpPr>
        <p:spPr bwMode="auto">
          <a:xfrm>
            <a:off x="384175" y="141605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b="1" i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 n t e g r i t y  -  S e r v i c e  -  E x c e l l e n c e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2" descr="C:\Users\Ashley.Murphy\Desktop\USAFA%20Logo%20v%203%20line%20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79946"/>
            <a:ext cx="1065031" cy="121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48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 spd="med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usafaignition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31600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1" name="Rectangle 13"/>
          <p:cNvSpPr txBox="1">
            <a:spLocks noChangeArrowheads="1"/>
          </p:cNvSpPr>
          <p:nvPr/>
        </p:nvSpPr>
        <p:spPr bwMode="auto">
          <a:xfrm>
            <a:off x="390108" y="1637438"/>
            <a:ext cx="8382001" cy="46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charset="0"/>
              </a:defRPr>
            </a:lvl9pPr>
          </a:lstStyle>
          <a:p>
            <a:pPr algn="ctr"/>
            <a:r>
              <a:rPr lang="en-US" sz="4800" kern="0" dirty="0" smtClean="0">
                <a:effectLst/>
                <a:latin typeface="Trebuchet MS" panose="020B0603020202020204" pitchFamily="34" charset="0"/>
              </a:rPr>
              <a:t>SUP SAT</a:t>
            </a:r>
          </a:p>
          <a:p>
            <a:pPr algn="ctr"/>
            <a:endParaRPr lang="en-US" sz="3200" kern="0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US" sz="2000" kern="0" dirty="0" smtClean="0">
                <a:effectLst/>
                <a:latin typeface="Trebuchet MS" panose="020B0603020202020204" pitchFamily="34" charset="0"/>
              </a:rPr>
              <a:t>United States Air Force Academy</a:t>
            </a:r>
          </a:p>
          <a:p>
            <a:pPr algn="ctr"/>
            <a:r>
              <a:rPr lang="en-US" sz="2000" kern="0" dirty="0" smtClean="0">
                <a:effectLst/>
                <a:latin typeface="Trebuchet MS" panose="020B0603020202020204" pitchFamily="34" charset="0"/>
              </a:rPr>
              <a:t>Junhyung Park</a:t>
            </a:r>
            <a:endParaRPr lang="en-US" sz="2000" kern="0" dirty="0"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02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Day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7" y="1575403"/>
            <a:ext cx="3322039" cy="2491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2" y="4169328"/>
            <a:ext cx="2885811" cy="2164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28" y="4303027"/>
            <a:ext cx="3372374" cy="1896960"/>
          </a:xfrm>
          <a:prstGeom prst="rect">
            <a:avLst/>
          </a:prstGeom>
        </p:spPr>
      </p:pic>
      <p:sp>
        <p:nvSpPr>
          <p:cNvPr id="11" name="Subtitle 1"/>
          <p:cNvSpPr>
            <a:spLocks noGrp="1"/>
          </p:cNvSpPr>
          <p:nvPr>
            <p:ph type="subTitle" idx="1"/>
          </p:nvPr>
        </p:nvSpPr>
        <p:spPr>
          <a:xfrm>
            <a:off x="4303552" y="1654233"/>
            <a:ext cx="4387442" cy="2333867"/>
          </a:xfrm>
        </p:spPr>
        <p:txBody>
          <a:bodyPr/>
          <a:lstStyle/>
          <a:p>
            <a:r>
              <a:rPr lang="en-US" dirty="0"/>
              <a:t>137 </a:t>
            </a:r>
            <a:r>
              <a:rPr lang="en-US" dirty="0" smtClean="0"/>
              <a:t>ft³ </a:t>
            </a:r>
            <a:r>
              <a:rPr lang="en-US" dirty="0"/>
              <a:t>of helium</a:t>
            </a:r>
            <a:r>
              <a:rPr lang="en-US" dirty="0" smtClean="0"/>
              <a:t>​</a:t>
            </a:r>
            <a:endParaRPr lang="en-US" dirty="0"/>
          </a:p>
          <a:p>
            <a:r>
              <a:rPr lang="en-US" dirty="0"/>
              <a:t>4.29 kg of lift</a:t>
            </a:r>
            <a:r>
              <a:rPr lang="en-US" dirty="0" smtClean="0"/>
              <a:t>​</a:t>
            </a:r>
            <a:endParaRPr lang="en-US" dirty="0"/>
          </a:p>
          <a:p>
            <a:r>
              <a:rPr lang="en-US" dirty="0" smtClean="0"/>
              <a:t>1000 g </a:t>
            </a:r>
            <a:r>
              <a:rPr lang="en-US" dirty="0"/>
              <a:t>balloon</a:t>
            </a:r>
            <a:r>
              <a:rPr lang="en-US" dirty="0" smtClean="0"/>
              <a:t>​</a:t>
            </a:r>
            <a:endParaRPr lang="en-US" dirty="0"/>
          </a:p>
          <a:p>
            <a:r>
              <a:rPr lang="en-US" dirty="0"/>
              <a:t>900g of free lift</a:t>
            </a:r>
            <a:r>
              <a:rPr lang="en-US" dirty="0" smtClean="0"/>
              <a:t>​</a:t>
            </a:r>
            <a:endParaRPr lang="en-US" dirty="0"/>
          </a:p>
          <a:p>
            <a:r>
              <a:rPr lang="en-US" dirty="0"/>
              <a:t>Liftoff at 0650 ​</a:t>
            </a:r>
          </a:p>
        </p:txBody>
      </p:sp>
    </p:spTree>
    <p:extLst>
      <p:ext uri="{BB962C8B-B14F-4D97-AF65-F5344CB8AC3E}">
        <p14:creationId xmlns:p14="http://schemas.microsoft.com/office/powerpoint/2010/main" val="2853133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182880"/>
            <a:ext cx="7040880" cy="1097280"/>
          </a:xfrm>
        </p:spPr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6" name="Sequence 02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394" y="1537805"/>
            <a:ext cx="7938939" cy="446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49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63611" y="1577130"/>
            <a:ext cx="3434453" cy="2916013"/>
          </a:xfrm>
        </p:spPr>
        <p:txBody>
          <a:bodyPr/>
          <a:lstStyle/>
          <a:p>
            <a:r>
              <a:rPr lang="en-US" dirty="0"/>
              <a:t>Apogee 108,000 </a:t>
            </a:r>
            <a:r>
              <a:rPr lang="en-US" dirty="0" err="1"/>
              <a:t>ft</a:t>
            </a:r>
            <a:r>
              <a:rPr lang="en-US" dirty="0"/>
              <a:t> </a:t>
            </a:r>
            <a:r>
              <a:rPr lang="en-US" dirty="0" smtClean="0"/>
              <a:t>​</a:t>
            </a:r>
            <a:endParaRPr lang="en-US" dirty="0"/>
          </a:p>
          <a:p>
            <a:r>
              <a:rPr lang="en-US" dirty="0"/>
              <a:t>Total flight time 2h 8mins 14sec</a:t>
            </a:r>
            <a:r>
              <a:rPr lang="en-US" dirty="0" smtClean="0"/>
              <a:t>​</a:t>
            </a:r>
            <a:endParaRPr lang="en-US" dirty="0"/>
          </a:p>
          <a:p>
            <a:r>
              <a:rPr lang="en-US" dirty="0"/>
              <a:t>Descent time </a:t>
            </a:r>
            <a:r>
              <a:rPr lang="en-US" dirty="0" smtClean="0"/>
              <a:t>20mins</a:t>
            </a:r>
            <a:r>
              <a:rPr lang="en-US" dirty="0"/>
              <a:t>​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1577130"/>
            <a:ext cx="3712898" cy="2220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61" y="3189599"/>
            <a:ext cx="2244580" cy="2992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82" y="3575282"/>
            <a:ext cx="2178622" cy="1633967"/>
          </a:xfrm>
          <a:prstGeom prst="rect">
            <a:avLst/>
          </a:prstGeom>
        </p:spPr>
      </p:pic>
      <p:pic>
        <p:nvPicPr>
          <p:cNvPr id="1026" name="Picture 2" descr="https://lh3.googleusercontent.com/5Az0cpWzkL1o52aSxA4pjgcFJ5dnEgGVSzQ4srDTFvMWqGbvzXLaj38228AK_uZC1SZypwcZvm6y01YINHtHpYdyZE1mX6aePW1YiHVEertS-ig7rWutAnTU41vFm9I6rIhzRrdGPuRtRe6xk_Ylc_7mjQnFchdF9CeuBpCzbh_PzEfKo7wr4m6JqqLDTgxCImpQsKUhA-x6vqSXQxuQpUSfP-1dSaip9LQPbX8Q3iz9LiAh6GVJZoBqImVvrZJBuF8oe6AAAkOG97tmWZCylldEcLCwykB7Dzu2ryc0tOrMpZJrClGJK2BOmkOWXlvzUKm_PA3S-4tphUn5vod8Jr7WMCDE0f9UURdrmaOeSpFzE9XPl2T9dn8I66U0JknciRmCp18VuiVxD0JYczEeRDmewktkqFBojNgsPlzy27J4bCnvTHdkvV35NnOeyG9H0UiAfydZbWeqKItTTJtuLpRg8yw4TisbJV2zz0RwTDjrBereJQz97elUz52QN9GLXe2hpXPfkfNieuk4xX9A-G5gBO8plCJkVNIqSSauNzloz2mHl8_aGYe9ojkGEKBbXSNN7q-ql5AC9WILnnwPxQ0n7bUFCGdg468W3ASnaunes_mOmqjXfvHkJ8LhbGmQaaG29P2i32-CQGzgvRjke3_0rVcaCyHwHQ8EeVcS4nZyHKXkTvY61Pzjp4mANHH1mBjROfNUqVGr8wCWlyVvDTTr3qbrSAJqi3DDCIufJaTF9GHhjxdG9AwsQRJNNVs=w1308-h981-no?authuser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82" y="4633160"/>
            <a:ext cx="2188654" cy="164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rV2KuNZrGpSDN69SZJYwk6gekO3qNfHQm4Uug5idT8Nq_5_AcKlZdNL83v4rGNDcgF5iO36Te_1dz97SCOU1nVNriJ4ffYsN_M-T6E5sJig5AiVZr8wBP3dnkse0Tpl8Xw_NE02yleFcr8g2oO7KOpUz4PAbuO4u64u_T3kH02OiG8wPvKul2Kl863ecROzwM2vhCNfSgwptgRRXvwSylAPJleT46AQTKNmQV73s5xgJaZoXswljJRameqC2BCYtP79_oDjaY-J8cGR7hzV4ZfjpcBIIerDJzUXQQuht4Rs79r4jGFlGKtSeC4xA_0KFjqleTXDU9dHz9efFngPwNTlDvs6iOdzRwf6rtINhg8HAvCqzQHp_A-iZlHSrxyMFG3qv1sg3ZgZq6fK7QCC0n3qwQJroeBrDxXTX8EclSucjZqtkFT1bFzpTo52C0RtisiKR8Sf0lWvmbCMy3GVGpXjAvOwTJaWMhhFHbyl7s9oBy8mp5kfg3RCStxXkOWZqGfN-TTvKMr2r_7u8r5FoVb89_ZjcjSL9nXMOovOqjHcUz3OkPT95sAMMnmKQcGrPqpIe_TLVkSTmYPMmjmq3hkIzz8vA6HXH1Cu1KG1TVlVq4VtKy9Ac1_PYvM5IhQIvtmsFWW8Xuqrsr83ZIKUo0rN30u3zaqIbqDXi8P_jcE97jQEIkRRqHSC6EYrlInNilj6aqDuBdogQoJLBmN19zVUTT7D2jtRkUxLkvGZK_GtPYGd2EK9ofUblNq6lfmo=w1746-h981-no?authuser=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204" y="3711527"/>
            <a:ext cx="2737476" cy="153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2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693394" y="3646184"/>
            <a:ext cx="4176286" cy="2549681"/>
            <a:chOff x="3961036" y="3228219"/>
            <a:chExt cx="4495068" cy="29110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4" t="17125" r="4821"/>
            <a:stretch/>
          </p:blipFill>
          <p:spPr>
            <a:xfrm>
              <a:off x="3961036" y="3228220"/>
              <a:ext cx="2414597" cy="290566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19" t="3792" b="32477"/>
            <a:stretch/>
          </p:blipFill>
          <p:spPr>
            <a:xfrm rot="16200000">
              <a:off x="5960338" y="3643515"/>
              <a:ext cx="2911061" cy="208047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9" b="16696"/>
          <a:stretch/>
        </p:blipFill>
        <p:spPr>
          <a:xfrm>
            <a:off x="2625754" y="1520148"/>
            <a:ext cx="3741490" cy="2100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0" y="3646184"/>
            <a:ext cx="3819162" cy="25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3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lh3.googleusercontent.com/pw/AM-JKLXZkBlXQCJcPVNyKLJfLKOE8jIjFQo7wPp-A3nFOn7uA7awtK6Fj69SXBZecPb3kAD5R9CjUuNm0J391Rat1G6GPRwWGkk_sXw-zaALpDlN6Dy3Li1hLHOhmwYf8hPLEKVvMsEkuXSGmh5bMS0NLVeYyXW419B4e4h-POc6fMhVV_I0HfPMwrT9cIl-cdtgarUvq8xd63rMIQSHN1kua-Dcm3p_s9tf0eTcnzy4DNuUMR3Fihf2fzIekp20BIpp4bptLko23jRtl-QijlDsUVMicFVXQsokneasNW7xsdxRllP89pjRaRQGXpRlf4EcSj_THcIWQiOlw8UsOhTbNdbufjNSwv3vPg_ccXyymp51vvVfCSAfy5igpcpD--frLd5sPzi3lly0IRgtHWY-U5YiN5_LrIx8GXMlNlWAK7ejOtOXMk-Gu1PsS5lJAUDdvzjjeN__488sld9tr9knCLInSx3Psjvlkel7MNYq6oOCBDcylEyWB1k_9J5GeC6ixV77vjcw7Clf8rQUIYKgMElUBaJbgZ94JlA3KA3umXHVD6RAay59r7cNG16-S9GEPK7Gm9wYDDo5bk-TJZplgoV5C5kSrF_A8nt1wZ6WHolfl1hi1fZzblZu5GdFsM4XIzB9nOW3oewLGk5R976pQllz-nc8BBY0bQrEgmahMSEoIXrFcPeKjdhRVobXd8ooaraihD40KvadpPzZLxcmXdtDAIZ6qDiBEf0cwOEut37PDzcBYiKRllQf7srInWoAoeO62AMFteRmgV0BaDthNA=w639-h958-no?authuser=0&amp;authuser=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0"/>
          <a:stretch/>
        </p:blipFill>
        <p:spPr bwMode="auto">
          <a:xfrm>
            <a:off x="6437187" y="1642007"/>
            <a:ext cx="2325813" cy="3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>
            <a:off x="382200" y="6297712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382200" y="1567588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0" t="9432" r="3300" b="22053"/>
          <a:stretch/>
        </p:blipFill>
        <p:spPr>
          <a:xfrm>
            <a:off x="381000" y="1642007"/>
            <a:ext cx="2483830" cy="2949548"/>
          </a:xfrm>
          <a:prstGeom prst="rect">
            <a:avLst/>
          </a:prstGeom>
        </p:spPr>
      </p:pic>
      <p:pic>
        <p:nvPicPr>
          <p:cNvPr id="1028" name="Picture 4" descr="https://lh3.googleusercontent.com/f35vFqE6hgMjaoYwTqbe96CFK5J-XO1lHLyVoKn8-UZI8uNY0ttZ8ABT-vJM-JdTKsu5qXa75ZqANmXCAeRAIQ7vmFmzKqEgNvQyuDll7yOJ-Ul_uXE8V8VhXF8wZP9AuvxXv7no_MIeSh1s3VloJK4epINd3yRL1hsn6FhUy9UNhrYOIVIN6rZxazJlVSgoCe7EakICr4ecnIWz63TyoVnejf9q3MtiaHFjSHeonkRnJ9pVfaQ6iYKtq8CO7A0wxUSYA1Z4xDimWEYmPN04HXdIt7TPjE-F2us-_EVwB0S5LJYiAPXNf1G57Z9RoAE1lkNDA3B46GQVHIdrtIbuCjHUJEeOB16ymR4vPw26Q9cWBIkZ_1BN7GjS_z4mcvJ6IoMxdxaaw_0mmt7uRjBEvqcZm3KOKQCZmC0SXBayTWAgpIcKBKlWtL5VcAYKeP5-RuSmWM2ItsP6VIPfev8LzTEOMq0qLtKsS1NtOVTQ8Sbtj7bs-2y0_KOWgKJFZ44aO0tse8S4M_gKyMmx6OGYaspK1HPYB1se665QQ1PdvpUeFr1Qm-UpOLTZu-7TlTuBD16KRVj9_NYAODMTBDDWXogFZzFwyzTCSjqXiKe7kJzhBqtnIJ7xKQJl2M53SVF_pSMIl4ixFxYqaOisv6vGiK7Cdx8OPryU8BMSa5-5zxzz9_RrZXyP-8jgXei7SzR6aDPvSdQvEcIosK-7Chce7lpG5pUBFtNc9QzYpH1kmgjNid6fayw79yGKS9GV1H4=w1278-h958-no?authuser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31" y="4277450"/>
            <a:ext cx="2474945" cy="185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ZyauFKjU9PoIFcLV1qk3etaajidrggh0_CQDWSJg38vh1W9uAVqHlCZXvLWMByUvgAKW0dELOkcdIqVgqGEW81Gj87hATDjXEOJF1cbLGyujYgjeCMedg3jje2QfJbfU1l8HONQkzp3Vcq5w7UbQ1N8vzPx8G7geO8apMEGASYTR1lk1yBYDONhfeOdkZZi_EaDVU-to4GPNO0ju8xTTa7Dsln6gmjtmllIdOu6Rc3aFKLRLMbsi0uQA_75U1chtSS0S21_thwdF3wP5UmkRdBJUNmSQ7ekGAEHOHOaDVIpSaY5Sprtr9z2odB-wSJNgan8pzIO4Y_DR1JxFEljyg9HEKtBr4xcaTiUk4u4JV2hXgh04ImjGtyOkLYUPxrJodWuVCTD4WclZz-k2nooMgNb0IlHwxDEQCrpEi9jUC-ct0hsX5jhWPlz01QZMzBX2eh50kzhiR8h9VclTBp7rEGi8KLkl6KU1gYRbJ1oyAd-0e0_0rqHeU5cC-7go93wf68U7Y8d6g-0b_x9dqwccAZ97FBB2eorT9ooYEBJtVsPk6ThrKjNqo_nw4Xe6-U7yb-gbg3SH79Kecka64ftyL2ZlKPDy72kT_aXx-kUHpogzsHfPv2ZjkYNrs8VemGRrj6_PprPVA-FzqHUH27AUDvsU5YpbSAulhgGRPTnz-5PyuMxBwPypw2fwhCOEl8YPcEMyW2b3ncYa5T4U9xYzr-vlfzOBpgehi2AlDVIo7digubpQGaE0pUdPJT_YjK8=w1435-h958-no?authuser=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18" y="4283475"/>
            <a:ext cx="2778990" cy="185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jaVFnLD9PLD8h-fA0tyYcHgStKeHY53EE7Sw0D0I_MsvE9YLyDK8ZREJALq3Hm7vG-1QmnaaHDB2iY9vhOug4ijLJIxmKAYOQ4EEuGH9f2bVJuK1QCHJUr0cTCT6rED1mkshQx1Jzy9lHQoSNHw8DSY64NFLprDOcNRQKH_KY1VxXEfjaZ6jc1xmUy7vsRwj6JR-FFsS99929dV0Ana8ruP4__WNg1WkJ48PuBqRDc176RBtjlPLMtDCh9FJGSEfz4EwV47QVLsP8sXtGWwDh7H5zFIxVb7erN1Xt1818aH82rxEMVt_7Y80Y7518ACkp2mntfq1dAIahxQdMsL9wvpI6lGl--RswcX0Bph9zKYSqJZTqZToYmXTxAsA72dcfeaR6A1G1ZAkTCRJ13rsKmG9YhDqZkR--9UehIKCr6PrKCM81ZO7j8kt65988BF35PkhAPj1Dpd4lnTdGNxJhqvjF9smi5y0fQ1zpNgoqQhpzjuifzMJLtJZLZyH61ZB2f0Gz8XBJUBOfgjEwySswUYo6F2HG5mw7O77xJ9DErl3U3BGGSBMlfxVb-z6FA4KLHAteivDQZa5-zA2NAIwwPe115n2ZLKiC2d-Gnt0WSFOUAtHBlLzYjnzgZ8c2roROdZKk4a00vbRdpeS81nMSWk8fACaSND_YthNVmD2UNcaGfrg8oWqIdPBsWyST5D5NlY0HoZt8BaZScTZIhbRs_RLOn1kwPi58Bfvs3B8AunIuGFDlqDmZifXCj-woHA=w639-h958-no?authuser=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37006" r="17323" b="7816"/>
          <a:stretch/>
        </p:blipFill>
        <p:spPr bwMode="auto">
          <a:xfrm>
            <a:off x="211644" y="4302213"/>
            <a:ext cx="1625545" cy="181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0115" y="118239"/>
            <a:ext cx="7167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Junhyung Park</a:t>
            </a:r>
          </a:p>
          <a:p>
            <a:r>
              <a:rPr lang="en-US" sz="2400" b="1" dirty="0" smtClean="0"/>
              <a:t>BS: Electrical and Computer Engineering</a:t>
            </a:r>
          </a:p>
          <a:p>
            <a:r>
              <a:rPr lang="en-US" sz="2400" b="1" dirty="0" smtClean="0"/>
              <a:t>Minor: Spanish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4553" y="1642007"/>
            <a:ext cx="338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1600" dirty="0" smtClean="0"/>
          </a:p>
          <a:p>
            <a:pPr marL="342900" indent="-342900">
              <a:buFontTx/>
              <a:buChar char="-"/>
            </a:pPr>
            <a:endParaRPr lang="en-US" sz="1600" dirty="0" smtClean="0"/>
          </a:p>
          <a:p>
            <a:pPr marL="342900" indent="-342900">
              <a:buFontTx/>
              <a:buChar char="-"/>
            </a:pPr>
            <a:endParaRPr lang="en-US" sz="1600" dirty="0"/>
          </a:p>
        </p:txBody>
      </p:sp>
      <p:pic>
        <p:nvPicPr>
          <p:cNvPr id="6" name="Picture 4" descr="https://lh3.googleusercontent.com/v789uI-HEsHvGHiEIPUWCnmLffgk2igAst3bYKvcKaKivdJQJgsxtggMoNshPk2cc56q5meCsf8HWaPYqLi3pHNFfyryZs6yxlMYEnJKeB3zpVIH-nxvELAToKYyTnb37Z29xfOUCz4JtvADjKp6G-1ykdpNimKCNeQK-TKVqSTMPPj_D-YQB4-vjqMuXeJmYKW0gQifzSo7Hp1GSTU3n3FOicfFGeQAq6G11Y4WMrUUuSCVcdEiAhhu_umBS6xJ-RcKWcUTFKUUyUvWHgjvsBPD1RUKhd146LSid6Ulranc94yF13-HlWbLZIEtOmsChJyHWMeABnEInQaEO3xq2J1ith2YJydPAUPqSGs70ixPthNe5E8-cxBXuVoHzUFLZYU2zuSs5sOufkfifRYBR2aJ9xL2Es44RW35yGTnP78WwqoUy8FqlZKai6rwjUbFILZmL9-qbhy0ePdM1OrgBGCu_ecKaryM5h_BVGm_PWIULK50anRfcFeY0qdIMdAZtoE0O2BUMzwoaoUlHICR8Vxh-6QYwpIbzfSmni3PH4YsVUDaOnpgZtaHq6aUVfv4LDUUQkPXxD0JvgwuPEBzHEl_VwGG5w87_IbUPHoMYN6izM6FN5hmc3oRCa0KJedcWwoe3ilfbi9HYKslX-IA_CTyy__d8cqWyixlOePJE18lrztefiEuEP081fcpQXr8j0c6YT9Fhb0tMLtZLAlETVPc2G-srk6KomMQ2aXJJm0G-tW-QBu6IcimJWDuwpI=w1472-h981-no?authuser=0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8" t="29688" r="28000" b="27201"/>
          <a:stretch/>
        </p:blipFill>
        <p:spPr bwMode="auto">
          <a:xfrm>
            <a:off x="7395999" y="4286470"/>
            <a:ext cx="1588610" cy="184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1"/>
          <p:cNvSpPr>
            <a:spLocks noGrp="1"/>
          </p:cNvSpPr>
          <p:nvPr>
            <p:ph type="subTitle" idx="1"/>
          </p:nvPr>
        </p:nvSpPr>
        <p:spPr>
          <a:xfrm>
            <a:off x="2864829" y="1671725"/>
            <a:ext cx="3462635" cy="26057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Electronics Team Lead for Blue Horizon Rocketry </a:t>
            </a:r>
            <a:r>
              <a:rPr lang="en-US" sz="1600" dirty="0" smtClean="0"/>
              <a:t>Club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Software Engineer for Weather Balloon Research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FalconTank</a:t>
            </a:r>
            <a:r>
              <a:rPr lang="en-US" sz="1600" dirty="0"/>
              <a:t> Contestant/SPARK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D-III Men’s Ultimate </a:t>
            </a:r>
            <a:r>
              <a:rPr lang="en-US" sz="1600" dirty="0" smtClean="0"/>
              <a:t>Frisbee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1956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70803" y="1664375"/>
            <a:ext cx="3598877" cy="4543477"/>
          </a:xfrm>
        </p:spPr>
        <p:txBody>
          <a:bodyPr/>
          <a:lstStyle/>
          <a:p>
            <a:r>
              <a:rPr lang="en-US" sz="2000" dirty="0"/>
              <a:t>Junhyung Park - ECE</a:t>
            </a:r>
          </a:p>
          <a:p>
            <a:r>
              <a:rPr lang="en-US" sz="2000" dirty="0" smtClean="0"/>
              <a:t>Simon </a:t>
            </a:r>
            <a:r>
              <a:rPr lang="en-US" sz="2000" dirty="0" err="1" smtClean="0"/>
              <a:t>Gott</a:t>
            </a:r>
            <a:r>
              <a:rPr lang="en-US" sz="2000" dirty="0" smtClean="0"/>
              <a:t> - ECE</a:t>
            </a:r>
          </a:p>
          <a:p>
            <a:r>
              <a:rPr lang="en-US" sz="2000" dirty="0" smtClean="0"/>
              <a:t>Gunnar </a:t>
            </a:r>
            <a:r>
              <a:rPr lang="en-US" sz="2000" dirty="0" err="1" smtClean="0"/>
              <a:t>Gott</a:t>
            </a:r>
            <a:r>
              <a:rPr lang="en-US" sz="2000" dirty="0" smtClean="0"/>
              <a:t> – ECE</a:t>
            </a:r>
          </a:p>
          <a:p>
            <a:r>
              <a:rPr lang="en-US" sz="2000" dirty="0" smtClean="0"/>
              <a:t>Shepherd Kruse – </a:t>
            </a:r>
            <a:r>
              <a:rPr lang="en-US" sz="2000" dirty="0" err="1" smtClean="0"/>
              <a:t>Astronautical</a:t>
            </a:r>
            <a:r>
              <a:rPr lang="en-US" sz="2000" dirty="0" smtClean="0"/>
              <a:t> Engineering</a:t>
            </a:r>
          </a:p>
          <a:p>
            <a:r>
              <a:rPr lang="en-US" sz="2000" dirty="0" smtClean="0"/>
              <a:t>Jack Arne – Aeronautical Engineering</a:t>
            </a:r>
          </a:p>
          <a:p>
            <a:r>
              <a:rPr lang="en-US" sz="2000" dirty="0" smtClean="0"/>
              <a:t>Matthew Sharkey – </a:t>
            </a:r>
            <a:r>
              <a:rPr lang="en-US" sz="2000" dirty="0"/>
              <a:t>Aeronautical </a:t>
            </a:r>
            <a:r>
              <a:rPr lang="en-US" sz="2000" dirty="0" smtClean="0"/>
              <a:t>Engineering</a:t>
            </a:r>
          </a:p>
          <a:p>
            <a:r>
              <a:rPr lang="en-US" sz="2000" dirty="0" smtClean="0"/>
              <a:t>Ethan Lefebvre – Computer Science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pic>
        <p:nvPicPr>
          <p:cNvPr id="1026" name="Picture 2" descr="https://lh3.googleusercontent.com/jDZcu6qW2uCQzNzqkhbF_otKy0GOGr_qHChWeZdIHN_CxF9b1EVJQcn5_0G_6iZyMrc0dehcZkn0PkTcHnRVUTkLBwnnTV4COtAwVNNBE-muJqRL0KtMmbacNEfSty4SreeoWqLRunsbtr7yNS79yGbjkzBOl9Hm_ZPR1zKO7tN1GV9NbyDagD_fQRCcylcb1DpTojrpCkbVHi4VeQsin8EqaB2DskzXv-f6BliD9HcTiK1vxUXffH4-676vLMB4hDWruHRxxuZJ-CPED0sQXB--rbyio-6OK4PXlhMa7OKN9vFRKP3zJTe0JToOqX1HOCkRn9G1_lTW1ru31OjgwOh5da-qx8gBdO-G1S9A8GSMjU80M8Wr8x6zE6cMJJ-sFBYlAbZl8BjfBerIgQCtqC0X4mDqFc3pIGfOsFxDq44RK68wvBAJvHTqIjtjFpB1QEgx2YR2swRLpcSzlv8yTGTIgMH7WVXrkejSnpDHODifrcmkGiJv9gCuWtiPoqn92xvlCDfwtOqaKkkjhJVqPrsF1oyZ3KdYjPTxD2e5kuQ0DViSmRu0iTtkXT9NSeUXNLza907h8mfEKXMBP66DGmwl25aMEcIFoAM7w5xxNIxWhog0fXpsV9da_Pxl59ncEykrxZhtHFkAM-Dx7gvxgZ3d24tW0LShocel0YEpBOL43UvttgkR2OSBGSlSG0pLzjjXVpCPE2gMoOEHUIvXpljLj8PCpwREtVvQiJmUC4FLRTe3DAtIcIHjKqi_xx4=w750-h439-no?authuse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4" y="1664375"/>
            <a:ext cx="3949899" cy="231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UHHq_p6ClyXoElQLELIHCMpyGg0FERZmOMRVoZNdQHgakPQeNCMLw2Myt5y-SZv5MxXnPYJTDHDJiW1gXKaqlfiLCll1Hf16-a6klsVUXpGTn0hvDTjfH8Doan500y8EzgWQnmXqK3vdORUiskgBcGn3S5yW8RwBK-OQ1SP7DkWeivcMA7zkz22Z3gZPovCWxqw729-NETu2yqqWuashncfLVzRKjE08-RqLR_wIjHjeWspd7lxPbdnj64vRDueB6Vst1SJ3H7o8EPHVbmruxoHUF8pSwc3m_mglaJ0J5QYD5OKnn-O1KFs7vtJELSfXlgw1fONZOUHj4PGNWnHeS5N-NuQQZygxmrzToce9p_qH0UUQgOD9lf4MWXdfdNe_RRpeRL0qYrw3a5pZWhLtOnmhkAVQnasJNR2IY-RrZXXIsVssiKqO07fr0Mjh8TngC4VjFaO13fpNDgGrI6dmL9CKHGiEzQcFOzFCcUnEh6UHemfYH0D8QlRNJx9S5cQMgEhttqQXi0b0209lXwLDr7upRAVfmxDaixHRyD6FLsDg4ESlGhNPdfApvdNw_Jh88TSnVrg7gR4_dTWVlrItdNqMSEFtzWexgD3iterOba5Y0eJYjCBgbacA7wNCKJ_pw6wP2utja53wYsI16A3nRh352dKQ6AQgJcLIAQosTgxwcrAYJOeRbLZRjaTLMkw9K1mMipaJKw7Eum7hnnORxdPzqvs1uL9kzqkunQoDsHjUyx2s7s-iSNcFeBhsPFw=w1080-h687-no?authuser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84" y="3682766"/>
            <a:ext cx="3824501" cy="243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146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Spirit Mission: A tradition that </a:t>
            </a:r>
            <a:r>
              <a:rPr lang="en-US" dirty="0"/>
              <a:t>the first-year cadets do a </a:t>
            </a:r>
            <a:r>
              <a:rPr lang="en-US" dirty="0" smtClean="0"/>
              <a:t>special activity </a:t>
            </a:r>
            <a:r>
              <a:rPr lang="en-US" dirty="0"/>
              <a:t>to raise the morale of </a:t>
            </a:r>
            <a:r>
              <a:rPr lang="en-US" dirty="0" smtClean="0"/>
              <a:t>the students </a:t>
            </a:r>
            <a:r>
              <a:rPr lang="en-US" dirty="0"/>
              <a:t>through tough, grueling academic and military </a:t>
            </a:r>
            <a:r>
              <a:rPr lang="en-US" dirty="0" smtClean="0"/>
              <a:t>life.</a:t>
            </a:r>
          </a:p>
          <a:p>
            <a:pPr lvl="1"/>
            <a:r>
              <a:rPr lang="en-US" dirty="0" smtClean="0"/>
              <a:t>Send three-star general’s flight cap to near-space!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06400" lvl="1" indent="0">
              <a:buNone/>
            </a:pPr>
            <a:endParaRPr lang="en-US" dirty="0" smtClean="0"/>
          </a:p>
          <a:p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Long Range Wide Area Network (</a:t>
            </a:r>
            <a:r>
              <a:rPr lang="en-US" dirty="0" err="1" smtClean="0"/>
              <a:t>LoRaWAN</a:t>
            </a:r>
            <a:r>
              <a:rPr lang="en-US" dirty="0" smtClean="0"/>
              <a:t>) Radio Transmission System</a:t>
            </a:r>
          </a:p>
          <a:p>
            <a:pPr lvl="1"/>
            <a:r>
              <a:rPr lang="en-US" dirty="0" smtClean="0"/>
              <a:t>Cheaper weather balloon research!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pic>
        <p:nvPicPr>
          <p:cNvPr id="4098" name="Picture 2" descr="https://lh3.googleusercontent.com/BJZcRApsPINl8KQtHSTZ1uEcMdz7gNxdJiiRk38tH_XIWOGGzSboeoZsBRyKTNwZrj4U052WSsZ-D4rrh485azlX_0cQHI7jP8-W2AIbGt0vIj6paG_7WauLzhPTMNXJH5nfOgofkfcC3XbS7hDRfnd2ojqhZMZa2eidPfY-p-lbCvHVDO7G8RJhjGPGIVGAkyUqJfugvoeb1NyoxT9rwCdw1MLbGqMi5zxS0ItnjHy2gMSpvRrh7gKeG0aVmypJeLnafDA304rgjLo38EJKgWFOt7lEFIlAHstVO50OhjYWQ5Bzwy33vuumrNJsJByL6AaMhLTJdoXk0Lp86wuk7e4FteUecPp1HsnT8ufuYXQeg96UjBhf4RXppC7eHWQoGIPNdJOVcM4j06DeeOWmTHMPr9ew8FoH_hlnZAqYdcTGMxIie9FaZLnnJqEXpn-QM7dCJHtxQ_x4LQCKWMe8Fr5S_QqYWPiJoegGyvGU3JfCoWugIhM_nkODGLFVxDjzIo4FNnNTHCQ5JTHa99O1_G0VBZw7cWAoLwb4NZnIZeMGFlRj96Ee6LJUH7Iumu7pcIpvLiSwDxO3BKlE7uCQEsWrbk6aGduTLKCsQdB_OqtsvFaAF3Hs2su2PAmYe_9PWcZ_G6giOArQ5g_Bd-NkTmc3mx58Ph0X5fIRjPC0n53pcxgkVPFsYmyn24e-h9GeVgWsS67Y0YtEg1cY0cm09TsMfSsShH7jPrpXYSQiWSLlsZE-GC4rk3qCf5wiH4A=w1858-h837-no?authuser=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t="19482" r="23324" b="6739"/>
          <a:stretch/>
        </p:blipFill>
        <p:spPr bwMode="auto">
          <a:xfrm>
            <a:off x="3087149" y="3129093"/>
            <a:ext cx="2352892" cy="122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427" t="14474" r="21040" b="9093"/>
          <a:stretch/>
        </p:blipFill>
        <p:spPr>
          <a:xfrm>
            <a:off x="5629013" y="4952574"/>
            <a:ext cx="1736521" cy="13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3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773336" y="1476462"/>
            <a:ext cx="4004904" cy="4924337"/>
          </a:xfrm>
        </p:spPr>
        <p:txBody>
          <a:bodyPr/>
          <a:lstStyle/>
          <a:p>
            <a:r>
              <a:rPr lang="en-US" dirty="0" smtClean="0"/>
              <a:t>Fusion360 CAD software</a:t>
            </a:r>
          </a:p>
          <a:p>
            <a:r>
              <a:rPr lang="en-US" dirty="0" smtClean="0"/>
              <a:t>3D Print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Development</a:t>
            </a:r>
            <a:endParaRPr lang="en-US" dirty="0"/>
          </a:p>
        </p:txBody>
      </p:sp>
      <p:pic>
        <p:nvPicPr>
          <p:cNvPr id="1026" name="Picture 2" descr="https://lh3.googleusercontent.com/D6eJcy2TqjAmJL0ma0E7qj_UWWde9zTotFzYc3Kbg799r7n6ifR87RB9fDtkB3oHdrqKCZtWJAXwqnzF4ocX96IOdzCdSm5VBm5JjdaB1aS2kzXTjSxgCzNIsA5mgZ6Bj4xMuY2MfztLSr4jtcgqlbBkX3IwsE87KSlalr3K3zg7tYOMz-SizPNVEu1ZUk8Qu7zNJMc4GAHS8M23NMAn7rzhPCs1UYgOBG8hBQ0wMgiujCdytpRaRpbrh8Lslk13ym5htQ1_UnlyoQOICduBZQ5B4hQtMrODmk8u6xoYgcR9z7I96zawes3IJpka99KBq23gt2ZVNLOCum1IvpvpHMNnPaIOi5wByuxTqUBJfil1clmnRs7HRWb1V-TAeQgd1uZtonsyNvcOC1oAXgEfIVxbe-6eHSAiBQGvuWyAuM9OaH2gtkIxOnUPWPmSfIaXbMCp-oeHTpNhqmwFqRkaWYJ-swl1pNqKktR7ifJlS519O9wl11ypNfEn4nyAxFaGQ1_uLfxMyAhBD0VC8PcolUOGa4lYCefZiyp4u8rXcY8x4b-ONEJBiPy8DyKL6PPdFpj4Ht36_sH-Iyq2qBCSfgnpnhVb6OoxQA3Gl4EXwdZhDJo_JLLTbYGosgRw8FAF7Ht7MiUPlB0q62tVIz5dlKDdFKoTa0s3mF7t0gxRw1yAJRC4aYnUOT1mdOeXAgSXlScko-ztJIJnTz4_ZitT9mGn1yW9CXOegPFgCYOmIuRm-4035XEnUATSoxbkkG4=w736-h981-no?authuser=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9" t="20082" r="14185" b="16844"/>
          <a:stretch/>
        </p:blipFill>
        <p:spPr bwMode="auto">
          <a:xfrm>
            <a:off x="6277480" y="2991879"/>
            <a:ext cx="2592200" cy="30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25" y="3187337"/>
            <a:ext cx="4600930" cy="2695116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25" y="3187337"/>
            <a:ext cx="4600930" cy="269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96"/>
          <a:stretch/>
        </p:blipFill>
        <p:spPr>
          <a:xfrm>
            <a:off x="340747" y="1609408"/>
            <a:ext cx="2242355" cy="244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72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5" y="1988191"/>
            <a:ext cx="2686575" cy="358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61" y="1988191"/>
            <a:ext cx="2686575" cy="3582100"/>
          </a:xfrm>
          <a:prstGeom prst="rect">
            <a:avLst/>
          </a:prstGeom>
        </p:spPr>
      </p:pic>
      <p:pic>
        <p:nvPicPr>
          <p:cNvPr id="5122" name="Picture 2" descr="https://lh3.googleusercontent.com/PileWTBUV9o8zVIWfJmssLYcoUC-dx2LA2ZkiBrHDvRI3UmIPKfb1S4TxDrXy3ktVYI2dgdT05YDeSvFR4TaZPFOEniaGGSToogafz9opGR0m2BZMaguFObwiqYTEjFc65RseHmqXBD0DvxDxDU2Tqd1Nu9b8-M0ysyLQD4rqGXA06WlI_ahsrMotigCQCsQFe3k5ohxYUb3gMmu5mlTjesozg5kHOxkLPJD4naITshw5TEm9JP2iJrnYs5awkttrLRZnuRP7qL0JUKLbHNZM_Q5GIninjxAZ1fB8DK4GjOfQuEMhiizKrVQjp4D3QKH7wb4j72lvIssDX5vw4tbXPk6QPQwdowWoA29tN6iF587s6OmWJbOBRzx4gdyKSWJNMmVo4Cu2NSSsZTO5kFJg-D4Rbe_btsYVJoyFoIyWqGh_OA6j5y-YGyqgx0XOAJOb0WOw8rbRGZengLim98RVHzYu0VwtWPK53XgZ8u0WT1Bk4PYS_o7eLN2uQAc4TUMOC_7zy5XTKHg9X1n2h4DFQjYIdEuaGD_vJ7qWxXu3G5Z6kWgYua5-gk7tlpZa5HaKmvDZmKO4WEvQQ_apcK54uKNHzoNmBxfGYUbxaXSBLF-7gb0ZUSPg7Hw6xzvskWij7RRvGQVubWTyoxgQWYndqdBoBubtuOyyLO6zP97PCtyqY4qarlFN6kRSuHWjuqwRy1rvIAtkzA01fSp1h7aCr7k4Y2kYLGQJoeySkkRZOzXK90w-fLZVN74Ve0tnTQ=w1858-h837-no?authuser=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4" r="27325"/>
          <a:stretch/>
        </p:blipFill>
        <p:spPr bwMode="auto">
          <a:xfrm>
            <a:off x="6188889" y="2654539"/>
            <a:ext cx="2680791" cy="20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90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092117" y="1463040"/>
            <a:ext cx="3686123" cy="4937760"/>
          </a:xfrm>
        </p:spPr>
        <p:txBody>
          <a:bodyPr/>
          <a:lstStyle/>
          <a:p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Temperature Sensor</a:t>
            </a:r>
          </a:p>
          <a:p>
            <a:pPr lvl="1"/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 Infrastructure</a:t>
            </a:r>
            <a:endParaRPr lang="en-US" dirty="0"/>
          </a:p>
        </p:txBody>
      </p:sp>
      <p:pic>
        <p:nvPicPr>
          <p:cNvPr id="3074" name="Picture 2" descr="https://github.com/JunhyungPark1821/weather_balloon_payload/raw/main/Documentations/Data_Transmission_Archite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" y="1530152"/>
            <a:ext cx="3506599" cy="472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y the Internet of Things needs A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17" y="3568981"/>
            <a:ext cx="4324823" cy="25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y the Internet of Things needs A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17" y="3568981"/>
            <a:ext cx="4324823" cy="25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611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 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1" r="6881" b="18580"/>
          <a:stretch/>
        </p:blipFill>
        <p:spPr>
          <a:xfrm>
            <a:off x="402670" y="1654974"/>
            <a:ext cx="3642695" cy="15589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9" b="29708"/>
          <a:stretch/>
        </p:blipFill>
        <p:spPr>
          <a:xfrm>
            <a:off x="5076201" y="3462836"/>
            <a:ext cx="3196127" cy="27894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0" y="3462836"/>
            <a:ext cx="4126923" cy="2550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r="19360"/>
          <a:stretch/>
        </p:blipFill>
        <p:spPr>
          <a:xfrm>
            <a:off x="4161802" y="1988950"/>
            <a:ext cx="4560728" cy="8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1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Development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71" y="1595097"/>
            <a:ext cx="4791247" cy="2520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48" y="4279096"/>
            <a:ext cx="4113732" cy="1890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22" y="4299832"/>
            <a:ext cx="3634098" cy="18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368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AEA07266246E45803ED35589ECEE64" ma:contentTypeVersion="14" ma:contentTypeDescription="Create a new document." ma:contentTypeScope="" ma:versionID="bb72b5d99bf85b8dc1a580694461b9d4">
  <xsd:schema xmlns:xsd="http://www.w3.org/2001/XMLSchema" xmlns:xs="http://www.w3.org/2001/XMLSchema" xmlns:p="http://schemas.microsoft.com/office/2006/metadata/properties" xmlns:ns3="94e51212-e3d8-4e10-a936-f59898d27b50" xmlns:ns4="0f52b72d-98fb-4835-976d-039d65443253" targetNamespace="http://schemas.microsoft.com/office/2006/metadata/properties" ma:root="true" ma:fieldsID="8036296fd53d5025bc7220111f7c5159" ns3:_="" ns4:_="">
    <xsd:import namespace="94e51212-e3d8-4e10-a936-f59898d27b50"/>
    <xsd:import namespace="0f52b72d-98fb-4835-976d-039d6544325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51212-e3d8-4e10-a936-f59898d27b5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52b72d-98fb-4835-976d-039d65443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BDD56B-FF1D-4561-A00E-6BD1B88C18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51212-e3d8-4e10-a936-f59898d27b50"/>
    <ds:schemaRef ds:uri="0f52b72d-98fb-4835-976d-039d654432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98C6F1-02C7-4807-8DB1-44412B5FAC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6BADE1-4A4A-48A5-911B-5F6548B33A51}">
  <ds:schemaRefs>
    <ds:schemaRef ds:uri="0f52b72d-98fb-4835-976d-039d65443253"/>
    <ds:schemaRef ds:uri="http://purl.org/dc/terms/"/>
    <ds:schemaRef ds:uri="http://schemas.microsoft.com/office/2006/documentManagement/types"/>
    <ds:schemaRef ds:uri="94e51212-e3d8-4e10-a936-f59898d27b50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2773</TotalTime>
  <Words>201</Words>
  <Application>Microsoft Office PowerPoint</Application>
  <PresentationFormat>On-screen Show (4:3)</PresentationFormat>
  <Paragraphs>56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Times New Roman</vt:lpstr>
      <vt:lpstr>Trebuchet MS</vt:lpstr>
      <vt:lpstr>Wingdings</vt:lpstr>
      <vt:lpstr>4_USAFA Standard</vt:lpstr>
      <vt:lpstr>5_USAFA Standard</vt:lpstr>
      <vt:lpstr>PowerPoint Presentation</vt:lpstr>
      <vt:lpstr>PowerPoint Presentation</vt:lpstr>
      <vt:lpstr>Team Members</vt:lpstr>
      <vt:lpstr>Goals</vt:lpstr>
      <vt:lpstr>Structure Development</vt:lpstr>
      <vt:lpstr>Progress</vt:lpstr>
      <vt:lpstr>Electronics Infrastructure</vt:lpstr>
      <vt:lpstr>Payload Development</vt:lpstr>
      <vt:lpstr>User Interface Development</vt:lpstr>
      <vt:lpstr>Launch Day</vt:lpstr>
      <vt:lpstr>Video</vt:lpstr>
      <vt:lpstr>Result</vt:lpstr>
      <vt:lpstr>Impacts</vt:lpstr>
    </vt:vector>
  </TitlesOfParts>
  <Company>usafa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Briefing Topic Title Goes Here  (1 January 2005)</dc:title>
  <dc:creator>USAFA/CCX</dc:creator>
  <cp:lastModifiedBy>Junhyung Park</cp:lastModifiedBy>
  <cp:revision>44</cp:revision>
  <cp:lastPrinted>2015-06-02T19:35:14Z</cp:lastPrinted>
  <dcterms:created xsi:type="dcterms:W3CDTF">2005-08-12T19:45:51Z</dcterms:created>
  <dcterms:modified xsi:type="dcterms:W3CDTF">2022-07-18T23:39:12Z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0x01010069AEA07266246E45803ED35589ECEE64</vt:lpwstr>
  </property>
  <property fmtid="{D5CDD505-2E9C-101B-9397-08002B2CF9AE}" pid="3" name="_dlc_DocIdItemGuid">
    <vt:lpwstr>6ff9f554-ebf1-45c3-aa70-90c8e9be162b</vt:lpwstr>
  </property>
</Properties>
</file>